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29"/>
  </p:notesMasterIdLst>
  <p:sldIdLst>
    <p:sldId id="294" r:id="rId3"/>
    <p:sldId id="971" r:id="rId4"/>
    <p:sldId id="970" r:id="rId5"/>
    <p:sldId id="959" r:id="rId6"/>
    <p:sldId id="982" r:id="rId7"/>
    <p:sldId id="962" r:id="rId8"/>
    <p:sldId id="963" r:id="rId9"/>
    <p:sldId id="972" r:id="rId10"/>
    <p:sldId id="973" r:id="rId11"/>
    <p:sldId id="975" r:id="rId12"/>
    <p:sldId id="981" r:id="rId13"/>
    <p:sldId id="983" r:id="rId14"/>
    <p:sldId id="965" r:id="rId15"/>
    <p:sldId id="976" r:id="rId16"/>
    <p:sldId id="977" r:id="rId17"/>
    <p:sldId id="978" r:id="rId18"/>
    <p:sldId id="979" r:id="rId19"/>
    <p:sldId id="980" r:id="rId20"/>
    <p:sldId id="984" r:id="rId21"/>
    <p:sldId id="968" r:id="rId22"/>
    <p:sldId id="985" r:id="rId23"/>
    <p:sldId id="986" r:id="rId24"/>
    <p:sldId id="987" r:id="rId25"/>
    <p:sldId id="989" r:id="rId26"/>
    <p:sldId id="951" r:id="rId27"/>
    <p:sldId id="950" r:id="rId28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31" clrIdx="0"/>
  <p:cmAuthor id="1" name="Microsoft Office ユーザー" initials="Office" lastIdx="12" clrIdx="1"/>
  <p:cmAuthor id="2" name="Microsoft Office User" initials="MOU" lastIdx="13" clrIdx="2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B53B"/>
    <a:srgbClr val="0432FF"/>
    <a:srgbClr val="9437FF"/>
    <a:srgbClr val="00BAE8"/>
    <a:srgbClr val="FFD400"/>
    <a:srgbClr val="0AC200"/>
    <a:srgbClr val="F15A22"/>
    <a:srgbClr val="0000FF"/>
    <a:srgbClr val="FAFAFC"/>
    <a:srgbClr val="44C4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974" autoAdjust="0"/>
    <p:restoredTop sz="82520" autoAdjust="0"/>
  </p:normalViewPr>
  <p:slideViewPr>
    <p:cSldViewPr snapToGrid="0">
      <p:cViewPr varScale="1">
        <p:scale>
          <a:sx n="87" d="100"/>
          <a:sy n="87" d="100"/>
        </p:scale>
        <p:origin x="282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35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commentAuthors" Target="commentAuthors.xml"/><Relationship Id="rId8" Type="http://schemas.openxmlformats.org/officeDocument/2006/relationships/slide" Target="slides/slide6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E67B1-E584-4720-817D-DD5D20C3975D}" type="datetimeFigureOut">
              <a:rPr kumimoji="1" lang="ja-JP" altLang="en-US" smtClean="0"/>
              <a:t>2020/4/10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31A60-C776-4263-A2FB-8D24586021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19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132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911148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18080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08539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74501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31772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87280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10046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48909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327124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02279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2309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35280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350458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26159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227990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01896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94333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50919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14445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0996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89701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53587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42078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96614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2287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2BCCDA-7B63-404C-A04A-C54649811EC9}" type="datetime4">
              <a:rPr lang="ja-JP" altLang="en-US" smtClean="0"/>
              <a:pPr/>
              <a:t>2020年4月10日</a:t>
            </a:fld>
            <a:endParaRPr lang="ja-JP" altLang="en-US"/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/>
              <a:t>制作者の名前を入力</a:t>
            </a:r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rgbClr val="07B53B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/>
              <a:t>プレゼンテーション</a:t>
            </a:r>
            <a:br>
              <a:rPr kumimoji="1" lang="en-US" altLang="ja-JP" dirty="0"/>
            </a:br>
            <a:r>
              <a:rPr kumimoji="1" lang="ja-JP" altLang="en-US" dirty="0"/>
              <a:t>タイトルを入力</a:t>
            </a:r>
          </a:p>
        </p:txBody>
      </p:sp>
    </p:spTree>
    <p:extLst>
      <p:ext uri="{BB962C8B-B14F-4D97-AF65-F5344CB8AC3E}">
        <p14:creationId xmlns:p14="http://schemas.microsoft.com/office/powerpoint/2010/main" val="579778059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7B53B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2020/4/10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858403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2020/4/10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72784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rgbClr val="07B5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356350"/>
          </a:xfrm>
          <a:solidFill>
            <a:srgbClr val="07B53B"/>
          </a:solidFill>
          <a:ln>
            <a:solidFill>
              <a:srgbClr val="07B53B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/>
              <a:t>扉ページ</a:t>
            </a:r>
            <a:br>
              <a:rPr kumimoji="1" lang="en-US" altLang="ja-JP" dirty="0"/>
            </a:br>
            <a:r>
              <a:rPr kumimoji="1" lang="ja-JP" altLang="en-US" dirty="0"/>
              <a:t>タイトルを入力</a:t>
            </a:r>
          </a:p>
        </p:txBody>
      </p:sp>
    </p:spTree>
    <p:extLst>
      <p:ext uri="{BB962C8B-B14F-4D97-AF65-F5344CB8AC3E}">
        <p14:creationId xmlns:p14="http://schemas.microsoft.com/office/powerpoint/2010/main" val="2188469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/>
              <a:t>制作者の名前を入力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chemeClr val="tx2"/>
          </a:solidFill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/>
              <a:t>プレゼンテーション</a:t>
            </a:r>
            <a:br>
              <a:rPr kumimoji="1" lang="en-US" altLang="ja-JP" dirty="0"/>
            </a:br>
            <a:r>
              <a:rPr kumimoji="1" lang="ja-JP" altLang="en-US" dirty="0"/>
              <a:t>タイトルを入力</a:t>
            </a:r>
          </a:p>
        </p:txBody>
      </p:sp>
      <p:sp>
        <p:nvSpPr>
          <p:cNvPr id="12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41452E-60C8-4FD8-95AF-A908062DC191}" type="datetime4">
              <a:rPr lang="ja-JP" altLang="en-US" smtClean="0"/>
              <a:pPr/>
              <a:t>2020年4月10日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1315095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2020/4/10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endParaRPr kumimoji="1" lang="ja-JP" altLang="en-US" dirty="0"/>
          </a:p>
        </p:txBody>
      </p:sp>
      <p:sp>
        <p:nvSpPr>
          <p:cNvPr id="13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07865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2020/4/10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32073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6356351"/>
          </a:xfrm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/>
              <a:t>扉ページ</a:t>
            </a:r>
            <a:br>
              <a:rPr kumimoji="1" lang="en-US" altLang="ja-JP" dirty="0"/>
            </a:br>
            <a:r>
              <a:rPr kumimoji="1" lang="ja-JP" altLang="en-US" dirty="0"/>
              <a:t>タイトルを入力</a:t>
            </a:r>
          </a:p>
        </p:txBody>
      </p:sp>
    </p:spTree>
    <p:extLst>
      <p:ext uri="{BB962C8B-B14F-4D97-AF65-F5344CB8AC3E}">
        <p14:creationId xmlns:p14="http://schemas.microsoft.com/office/powerpoint/2010/main" val="2560623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2020/4/10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4" y="6356350"/>
            <a:ext cx="720000" cy="3598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7B53B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/>
              <a:t>マスタータイトルの書式設定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90863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</p:sldLayoutIdLst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2020/4/10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5" y="6316165"/>
            <a:ext cx="461089" cy="40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7711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/>
              <a:t>マスタータイトルの書式設定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423828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>
          <a:xfrm>
            <a:off x="0" y="5323843"/>
            <a:ext cx="9144000" cy="1080000"/>
          </a:xfrm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altLang="ja-JP" sz="32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Hiroyuki Ito</a:t>
            </a:r>
          </a:p>
          <a:p>
            <a:pPr>
              <a:lnSpc>
                <a:spcPct val="100000"/>
              </a:lnSpc>
            </a:pPr>
            <a:r>
              <a:rPr lang="en-US" altLang="ja-JP" sz="32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LINE Corporation</a:t>
            </a:r>
            <a:endParaRPr lang="ja-JP" altLang="en-US" sz="320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0" y="7"/>
            <a:ext cx="9144000" cy="527959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ja-JP" sz="4800" b="1" u="sng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Everything from Scratch</a:t>
            </a:r>
            <a:br>
              <a:rPr lang="en-US" altLang="ja-JP" sz="3600" b="1" u="sng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</a:br>
            <a:br>
              <a:rPr lang="en-US" altLang="ja-JP" sz="3600" b="1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</a:br>
            <a:r>
              <a:rPr lang="en-US" altLang="ja-JP" sz="3600" b="1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A journey as</a:t>
            </a:r>
            <a:br>
              <a:rPr lang="en-US" altLang="ja-JP" sz="3600" b="1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</a:br>
            <a:r>
              <a:rPr lang="en-US" altLang="ja-JP" sz="3600" b="1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Software Engineer in Test</a:t>
            </a:r>
            <a:br>
              <a:rPr lang="en-US" altLang="ja-JP" sz="3600" b="1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</a:br>
            <a:r>
              <a:rPr lang="en-US" altLang="ja-JP" sz="3600" b="1" dirty="0">
                <a:latin typeface="Hiragino Kaku Gothic ProN W6" panose="020B0300000000000000" pitchFamily="34" charset="-128"/>
                <a:ea typeface="Hiragino Kaku Gothic ProN W6" panose="020B0300000000000000" pitchFamily="34" charset="-128"/>
              </a:rPr>
              <a:t>to improve "Testing"</a:t>
            </a:r>
            <a:endParaRPr kumimoji="1" lang="ja-JP" altLang="en-US" sz="3600" b="1">
              <a:latin typeface="Hiragino Kaku Gothic ProN W6" panose="020B0300000000000000" pitchFamily="34" charset="-128"/>
              <a:ea typeface="Hiragino Kaku Gothic ProN W6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621392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" altLang="ja-JP" sz="4800" dirty="0">
                <a:latin typeface="ヒラギノ角ゴ ProN W6"/>
                <a:ea typeface="ヒラギノ角ゴ ProN W6"/>
                <a:cs typeface="ヒラギノ角ゴ ProN W6"/>
              </a:rPr>
              <a:t>Giving impacts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14287" lvl="1" indent="0">
              <a:lnSpc>
                <a:spcPct val="100000"/>
              </a:lnSpc>
              <a:buNone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to attract decision-makers and colleagues</a:t>
            </a:r>
          </a:p>
        </p:txBody>
      </p:sp>
    </p:spTree>
    <p:extLst>
      <p:ext uri="{BB962C8B-B14F-4D97-AF65-F5344CB8AC3E}">
        <p14:creationId xmlns:p14="http://schemas.microsoft.com/office/powerpoint/2010/main" val="1212986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Results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14288" lvl="1" indent="0">
              <a:lnSpc>
                <a:spcPct val="100000"/>
              </a:lnSpc>
              <a:buNone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Got supports by Senior Executives</a:t>
            </a:r>
          </a:p>
        </p:txBody>
      </p:sp>
    </p:spTree>
    <p:extLst>
      <p:ext uri="{BB962C8B-B14F-4D97-AF65-F5344CB8AC3E}">
        <p14:creationId xmlns:p14="http://schemas.microsoft.com/office/powerpoint/2010/main" val="3819567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108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3200" dirty="0">
                <a:solidFill>
                  <a:schemeClr val="bg1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1. Importance of Getting Supports</a:t>
            </a:r>
            <a:endParaRPr lang="ja-JP" altLang="en-US" sz="3200">
              <a:solidFill>
                <a:schemeClr val="bg1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352299"/>
            <a:ext cx="7887600" cy="1080000"/>
          </a:xfrm>
          <a:prstGeom prst="rect">
            <a:avLst/>
          </a:prstGeom>
          <a:solidFill>
            <a:srgbClr val="07B53B"/>
          </a:solidFill>
          <a:ln>
            <a:solidFill>
              <a:srgbClr val="07B53B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3200" dirty="0">
                <a:solidFill>
                  <a:schemeClr val="bg1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2. Experience Hardships Together</a:t>
            </a:r>
            <a:endParaRPr lang="ja-JP" altLang="en-US" sz="3200">
              <a:solidFill>
                <a:schemeClr val="bg1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015499"/>
            <a:ext cx="7887600" cy="108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3200" dirty="0">
                <a:solidFill>
                  <a:schemeClr val="bg1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3. Nurture All for Innovations</a:t>
            </a:r>
            <a:endParaRPr lang="ja-JP" altLang="en-US" sz="3200">
              <a:solidFill>
                <a:schemeClr val="bg1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70375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Discussion! (5 min)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1130300" lvl="1" indent="-1116013" algn="ctr">
              <a:lnSpc>
                <a:spcPct val="100000"/>
              </a:lnSpc>
              <a:buNone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How to persuade</a:t>
            </a:r>
          </a:p>
          <a:p>
            <a:pPr marL="1130300" lvl="1" indent="-1116013" algn="ctr">
              <a:lnSpc>
                <a:spcPct val="100000"/>
              </a:lnSpc>
              <a:buNone/>
            </a:pPr>
            <a:r>
              <a:rPr lang="en-US" altLang="ja-JP" sz="4800" dirty="0">
                <a:solidFill>
                  <a:srgbClr val="FF0000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developers</a:t>
            </a:r>
          </a:p>
          <a:p>
            <a:pPr marL="1130300" lvl="1" indent="-1116013" algn="ctr">
              <a:lnSpc>
                <a:spcPct val="100000"/>
              </a:lnSpc>
              <a:buNone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who stopped</a:t>
            </a:r>
          </a:p>
          <a:p>
            <a:pPr marL="1130300" lvl="1" indent="-1116013" algn="ctr">
              <a:lnSpc>
                <a:spcPct val="100000"/>
              </a:lnSpc>
              <a:buNone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writing test scripts?</a:t>
            </a:r>
          </a:p>
        </p:txBody>
      </p:sp>
    </p:spTree>
    <p:extLst>
      <p:ext uri="{BB962C8B-B14F-4D97-AF65-F5344CB8AC3E}">
        <p14:creationId xmlns:p14="http://schemas.microsoft.com/office/powerpoint/2010/main" val="42479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Points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0" lvl="1" indent="0">
              <a:lnSpc>
                <a:spcPct val="100000"/>
              </a:lnSpc>
              <a:buNone/>
            </a:pPr>
            <a:r>
              <a:rPr lang="en-US" altLang="ja-JP" sz="32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Experiencing hardships with product development teams together is a key to proceed with activities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ADFD86E-905D-DF48-8B86-FD9205B7FA10}"/>
              </a:ext>
            </a:extLst>
          </p:cNvPr>
          <p:cNvSpPr txBox="1"/>
          <p:nvPr/>
        </p:nvSpPr>
        <p:spPr>
          <a:xfrm>
            <a:off x="3215148" y="5031305"/>
            <a:ext cx="6067118" cy="1194620"/>
          </a:xfrm>
          <a:prstGeom prst="rect">
            <a:avLst/>
          </a:prstGeom>
          <a:solidFill>
            <a:srgbClr val="FFFF00"/>
          </a:solidFill>
          <a:ln w="63500">
            <a:solidFill>
              <a:srgbClr val="FF0000"/>
            </a:solidFill>
          </a:ln>
        </p:spPr>
        <p:txBody>
          <a:bodyPr vert="horz" wrap="square" lIns="91440" tIns="45720" rIns="91440" bIns="45720" rtlCol="0" anchor="ctr" anchorCtr="0">
            <a:noAutofit/>
          </a:bodyPr>
          <a:lstStyle/>
          <a:p>
            <a:pPr marL="534988" indent="-534988" algn="ctr"/>
            <a:r>
              <a:rPr lang="en" altLang="ja-JP" sz="2800" dirty="0">
                <a:solidFill>
                  <a:srgbClr val="0432FF"/>
                </a:solidFill>
                <a:latin typeface="ヒラギノ角ゴ ProN W6"/>
                <a:ea typeface="ヒラギノ角ゴ ProN W6"/>
                <a:cs typeface="ヒラギノ角ゴ ProN W6"/>
              </a:rPr>
              <a:t>we could provide innovative ideas and solutions</a:t>
            </a:r>
            <a:endParaRPr kumimoji="1" lang="ja-JP" altLang="en-US" sz="2800" dirty="0">
              <a:solidFill>
                <a:srgbClr val="0432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414286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One Experience Report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14288" lvl="1" indent="0">
              <a:lnSpc>
                <a:spcPct val="100000"/>
              </a:lnSpc>
              <a:buNone/>
            </a:pPr>
            <a:r>
              <a:rPr lang="en-US" altLang="ja-JP" sz="4800" dirty="0" err="1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Invention&amp;improvemet</a:t>
            </a:r>
            <a:endParaRPr lang="en-US" altLang="ja-JP" sz="48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14288" lvl="1" indent="0">
              <a:lnSpc>
                <a:spcPct val="100000"/>
              </a:lnSpc>
              <a:buNone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of our failure detection system</a:t>
            </a:r>
          </a:p>
          <a:p>
            <a:pPr marL="14288" lvl="1" indent="0">
              <a:lnSpc>
                <a:spcPct val="100000"/>
              </a:lnSpc>
              <a:buNone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with Karate framework</a:t>
            </a:r>
          </a:p>
        </p:txBody>
      </p:sp>
    </p:spTree>
    <p:extLst>
      <p:ext uri="{BB962C8B-B14F-4D97-AF65-F5344CB8AC3E}">
        <p14:creationId xmlns:p14="http://schemas.microsoft.com/office/powerpoint/2010/main" val="27283609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What Is Karate?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14288" lvl="1" indent="0">
              <a:lnSpc>
                <a:spcPct val="100000"/>
              </a:lnSpc>
              <a:buNone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API Testing framework</a:t>
            </a:r>
          </a:p>
          <a:p>
            <a:pPr marL="700088" lvl="1" indent="-685800">
              <a:lnSpc>
                <a:spcPct val="100000"/>
              </a:lnSpc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OSS</a:t>
            </a:r>
          </a:p>
          <a:p>
            <a:pPr marL="700088" lvl="1" indent="-685800">
              <a:lnSpc>
                <a:spcPct val="100000"/>
              </a:lnSpc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BDD (Gherkin)</a:t>
            </a:r>
          </a:p>
        </p:txBody>
      </p:sp>
    </p:spTree>
    <p:extLst>
      <p:ext uri="{BB962C8B-B14F-4D97-AF65-F5344CB8AC3E}">
        <p14:creationId xmlns:p14="http://schemas.microsoft.com/office/powerpoint/2010/main" val="1539028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Explanation of Karate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14288" lvl="1" indent="0">
              <a:lnSpc>
                <a:spcPct val="100000"/>
              </a:lnSpc>
              <a:buNone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(</a:t>
            </a:r>
            <a:r>
              <a:rPr lang="en-US" altLang="ja-JP" sz="4800" dirty="0" err="1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i</a:t>
            </a: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) Show code example</a:t>
            </a:r>
          </a:p>
        </p:txBody>
      </p:sp>
    </p:spTree>
    <p:extLst>
      <p:ext uri="{BB962C8B-B14F-4D97-AF65-F5344CB8AC3E}">
        <p14:creationId xmlns:p14="http://schemas.microsoft.com/office/powerpoint/2010/main" val="30698357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Results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700088" lvl="1" indent="-685800">
              <a:lnSpc>
                <a:spcPct val="100000"/>
              </a:lnSpc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Reduced outages Dramatically</a:t>
            </a:r>
          </a:p>
          <a:p>
            <a:pPr marL="700088" lvl="1" indent="-685800">
              <a:lnSpc>
                <a:spcPct val="100000"/>
              </a:lnSpc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Everyone is writing test scripts</a:t>
            </a:r>
          </a:p>
        </p:txBody>
      </p:sp>
    </p:spTree>
    <p:extLst>
      <p:ext uri="{BB962C8B-B14F-4D97-AF65-F5344CB8AC3E}">
        <p14:creationId xmlns:p14="http://schemas.microsoft.com/office/powerpoint/2010/main" val="15978091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108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3200" dirty="0">
                <a:solidFill>
                  <a:schemeClr val="bg1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1. Importance of Getting Supports</a:t>
            </a:r>
            <a:endParaRPr lang="ja-JP" altLang="en-US" sz="3200">
              <a:solidFill>
                <a:schemeClr val="bg1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352299"/>
            <a:ext cx="7887600" cy="108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3200" dirty="0">
                <a:solidFill>
                  <a:schemeClr val="bg1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2. Experience Hardships Together</a:t>
            </a:r>
            <a:endParaRPr lang="ja-JP" altLang="en-US" sz="3200">
              <a:solidFill>
                <a:schemeClr val="bg1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015499"/>
            <a:ext cx="7887600" cy="1080000"/>
          </a:xfrm>
          <a:prstGeom prst="rect">
            <a:avLst/>
          </a:prstGeom>
          <a:solidFill>
            <a:srgbClr val="07B53B"/>
          </a:solidFill>
          <a:ln>
            <a:solidFill>
              <a:srgbClr val="07B53B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3200" dirty="0">
                <a:solidFill>
                  <a:schemeClr val="bg1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3. Nurture All for Innovations</a:t>
            </a:r>
            <a:endParaRPr lang="ja-JP" altLang="en-US" sz="3200">
              <a:solidFill>
                <a:schemeClr val="bg1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86337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2"/>
          </a:solidFill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What is this session for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lnSpc>
                <a:spcPct val="100000"/>
              </a:lnSpc>
              <a:buNone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Introduction to</a:t>
            </a:r>
          </a:p>
          <a:p>
            <a:pPr marL="14288" lvl="1" indent="0" algn="ctr">
              <a:lnSpc>
                <a:spcPct val="100000"/>
              </a:lnSpc>
              <a:buNone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this session</a:t>
            </a:r>
          </a:p>
        </p:txBody>
      </p:sp>
    </p:spTree>
    <p:extLst>
      <p:ext uri="{BB962C8B-B14F-4D97-AF65-F5344CB8AC3E}">
        <p14:creationId xmlns:p14="http://schemas.microsoft.com/office/powerpoint/2010/main" val="21040523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Discussion! (5 min)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1130300" lvl="1" indent="-1116013" algn="ctr">
              <a:lnSpc>
                <a:spcPct val="100000"/>
              </a:lnSpc>
              <a:buNone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What is the difficulty of</a:t>
            </a:r>
          </a:p>
          <a:p>
            <a:pPr marL="1130300" lvl="1" indent="-1116013" algn="ctr">
              <a:lnSpc>
                <a:spcPct val="100000"/>
              </a:lnSpc>
              <a:buNone/>
            </a:pPr>
            <a:r>
              <a:rPr lang="en-US" altLang="ja-JP" sz="4800" dirty="0">
                <a:solidFill>
                  <a:srgbClr val="FF0000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testing Microservices</a:t>
            </a: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684000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Points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0" lvl="1" indent="0">
              <a:lnSpc>
                <a:spcPct val="100000"/>
              </a:lnSpc>
              <a:buNone/>
            </a:pPr>
            <a:r>
              <a:rPr lang="en-US" altLang="ja-JP" sz="32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Innovative activities require proper skills, knowledge, persons, and so on.</a:t>
            </a:r>
          </a:p>
        </p:txBody>
      </p:sp>
    </p:spTree>
    <p:extLst>
      <p:ext uri="{BB962C8B-B14F-4D97-AF65-F5344CB8AC3E}">
        <p14:creationId xmlns:p14="http://schemas.microsoft.com/office/powerpoint/2010/main" val="33418678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Learning Session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14288" lvl="1" indent="0">
              <a:lnSpc>
                <a:spcPct val="100000"/>
              </a:lnSpc>
              <a:buNone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a way to nurture members, teams, and organizations smoothly and quickly.</a:t>
            </a:r>
          </a:p>
        </p:txBody>
      </p:sp>
    </p:spTree>
    <p:extLst>
      <p:ext uri="{BB962C8B-B14F-4D97-AF65-F5344CB8AC3E}">
        <p14:creationId xmlns:p14="http://schemas.microsoft.com/office/powerpoint/2010/main" val="8223553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" altLang="ja-JP" sz="4800" dirty="0">
                <a:latin typeface="ヒラギノ角ゴ ProN W6"/>
                <a:ea typeface="ヒラギノ角ゴ ProN W6"/>
                <a:cs typeface="ヒラギノ角ゴ ProN W6"/>
              </a:rPr>
              <a:t>Sebas Report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14287" lvl="1" indent="0">
              <a:lnSpc>
                <a:spcPct val="100000"/>
              </a:lnSpc>
              <a:buNone/>
            </a:pPr>
            <a:r>
              <a:rPr lang="en-US" altLang="ja-JP" sz="32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Result of Learning Session</a:t>
            </a:r>
          </a:p>
          <a:p>
            <a:pPr marL="700087" lvl="1" indent="-685800">
              <a:lnSpc>
                <a:spcPct val="100000"/>
              </a:lnSpc>
            </a:pPr>
            <a:r>
              <a:rPr lang="en-US" altLang="ja-JP" sz="32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to tame the complexity of Microservices</a:t>
            </a:r>
          </a:p>
          <a:p>
            <a:pPr marL="700087" lvl="1" indent="-685800">
              <a:lnSpc>
                <a:spcPct val="100000"/>
              </a:lnSpc>
            </a:pPr>
            <a:r>
              <a:rPr lang="en-US" altLang="ja-JP" sz="32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to reduce their outages</a:t>
            </a:r>
          </a:p>
        </p:txBody>
      </p:sp>
    </p:spTree>
    <p:extLst>
      <p:ext uri="{BB962C8B-B14F-4D97-AF65-F5344CB8AC3E}">
        <p14:creationId xmlns:p14="http://schemas.microsoft.com/office/powerpoint/2010/main" val="11285715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Results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700088" lvl="1" indent="-685800">
              <a:lnSpc>
                <a:spcPct val="100000"/>
              </a:lnSpc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Improved MTTR</a:t>
            </a:r>
          </a:p>
          <a:p>
            <a:pPr marL="700088" lvl="1" indent="-685800">
              <a:lnSpc>
                <a:spcPct val="100000"/>
              </a:lnSpc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Users are increasing</a:t>
            </a:r>
          </a:p>
        </p:txBody>
      </p:sp>
    </p:spTree>
    <p:extLst>
      <p:ext uri="{BB962C8B-B14F-4D97-AF65-F5344CB8AC3E}">
        <p14:creationId xmlns:p14="http://schemas.microsoft.com/office/powerpoint/2010/main" val="3229286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  <a:solidFill>
            <a:srgbClr val="07B53B"/>
          </a:solidFill>
          <a:ln>
            <a:noFill/>
          </a:ln>
        </p:spPr>
        <p:txBody>
          <a:bodyPr/>
          <a:lstStyle/>
          <a:p>
            <a:r>
              <a:rPr lang="en-US" altLang="ja-JP" sz="8000" b="1" dirty="0"/>
              <a:t>Conclusion</a:t>
            </a:r>
            <a:endParaRPr kumimoji="1" lang="ja-JP" altLang="en-US" sz="8000" b="1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052D54F1-C0CE-7842-932E-D9504B540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0801" y="3617061"/>
            <a:ext cx="3103199" cy="324093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842096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  <a:solidFill>
            <a:srgbClr val="07B53B"/>
          </a:solidFill>
          <a:ln>
            <a:noFill/>
          </a:ln>
        </p:spPr>
        <p:txBody>
          <a:bodyPr/>
          <a:lstStyle/>
          <a:p>
            <a:pPr marL="0" lvl="1" indent="0" algn="ctr">
              <a:buNone/>
            </a:pPr>
            <a:r>
              <a:rPr lang="ja-JP" altLang="en-US" sz="80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皆さんに</a:t>
            </a:r>
            <a:br>
              <a:rPr lang="en-US" altLang="ja-JP" sz="8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80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適した</a:t>
            </a:r>
            <a:br>
              <a:rPr lang="en-US" altLang="ja-JP" sz="8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80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解決策を</a:t>
            </a:r>
            <a:br>
              <a:rPr lang="en-US" altLang="ja-JP" sz="8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80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皆さんの</a:t>
            </a:r>
            <a:br>
              <a:rPr lang="en-US" altLang="ja-JP" sz="8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80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手で！</a:t>
            </a:r>
            <a:endParaRPr kumimoji="1" lang="ja-JP" altLang="en-US" sz="8000" b="1">
              <a:solidFill>
                <a:schemeClr val="bg1"/>
              </a:solidFill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32933EDB-70E7-0D42-AF19-167DCBA734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6600" y="4338000"/>
            <a:ext cx="2507400" cy="2520000"/>
          </a:xfrm>
          <a:prstGeom prst="rect">
            <a:avLst/>
          </a:prstGeom>
          <a:ln>
            <a:noFill/>
          </a:ln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E6D30441-CC79-5146-A595-72CE44C540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19200" cy="252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42853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2"/>
          </a:solidFill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全体像・言いたいこと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1130300" lvl="1" indent="-1116013" algn="ctr">
              <a:lnSpc>
                <a:spcPct val="100000"/>
              </a:lnSpc>
              <a:buNone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What </a:t>
            </a:r>
            <a:r>
              <a:rPr lang="en-US" altLang="ja-JP" sz="4800" dirty="0">
                <a:solidFill>
                  <a:srgbClr val="FF0000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blocks/blocked</a:t>
            </a:r>
          </a:p>
          <a:p>
            <a:pPr marL="1130300" lvl="1" indent="-1116013" algn="ctr">
              <a:lnSpc>
                <a:spcPct val="100000"/>
              </a:lnSpc>
              <a:buNone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Test Automation</a:t>
            </a:r>
          </a:p>
          <a:p>
            <a:pPr marL="1130300" lvl="1" indent="-1116013" algn="ctr">
              <a:lnSpc>
                <a:spcPct val="100000"/>
              </a:lnSpc>
              <a:buNone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in your organization?</a:t>
            </a:r>
          </a:p>
        </p:txBody>
      </p:sp>
    </p:spTree>
    <p:extLst>
      <p:ext uri="{BB962C8B-B14F-4D97-AF65-F5344CB8AC3E}">
        <p14:creationId xmlns:p14="http://schemas.microsoft.com/office/powerpoint/2010/main" val="2246724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en-US" altLang="ja-JP" sz="4800" dirty="0"/>
              <a:t>Agenda</a:t>
            </a:r>
            <a:endParaRPr kumimoji="1" lang="ja-JP" altLang="en-US" sz="480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1080000"/>
          </a:xfrm>
          <a:prstGeom prst="rect">
            <a:avLst/>
          </a:prstGeom>
          <a:solidFill>
            <a:srgbClr val="07B53B"/>
          </a:solidFill>
          <a:ln>
            <a:solidFill>
              <a:srgbClr val="07B53B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3200" dirty="0">
                <a:solidFill>
                  <a:schemeClr val="bg1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1. Importance of Getting Supports</a:t>
            </a:r>
            <a:endParaRPr lang="ja-JP" altLang="en-US" sz="3200">
              <a:solidFill>
                <a:schemeClr val="bg1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352299"/>
            <a:ext cx="7887600" cy="1080000"/>
          </a:xfrm>
          <a:prstGeom prst="rect">
            <a:avLst/>
          </a:prstGeom>
          <a:solidFill>
            <a:srgbClr val="07B53B"/>
          </a:solidFill>
          <a:ln>
            <a:solidFill>
              <a:srgbClr val="07B53B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3200" dirty="0">
                <a:solidFill>
                  <a:schemeClr val="bg1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2. Experience Hardships Together</a:t>
            </a:r>
            <a:endParaRPr lang="ja-JP" altLang="en-US" sz="3200">
              <a:solidFill>
                <a:schemeClr val="bg1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015499"/>
            <a:ext cx="7887600" cy="1080000"/>
          </a:xfrm>
          <a:prstGeom prst="rect">
            <a:avLst/>
          </a:prstGeom>
          <a:solidFill>
            <a:srgbClr val="07B53B"/>
          </a:solidFill>
          <a:ln>
            <a:solidFill>
              <a:srgbClr val="07B53B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3200" dirty="0">
                <a:solidFill>
                  <a:schemeClr val="bg1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3. Nurture All for Innovations</a:t>
            </a:r>
            <a:endParaRPr lang="ja-JP" altLang="en-US" sz="3200">
              <a:solidFill>
                <a:schemeClr val="bg1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83609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1080000"/>
          </a:xfrm>
          <a:prstGeom prst="rect">
            <a:avLst/>
          </a:prstGeom>
          <a:solidFill>
            <a:srgbClr val="07B53B"/>
          </a:solidFill>
          <a:ln>
            <a:solidFill>
              <a:srgbClr val="07B53B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3200" dirty="0">
                <a:solidFill>
                  <a:schemeClr val="bg1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1. Importance of Getting Supports</a:t>
            </a:r>
            <a:endParaRPr lang="ja-JP" altLang="en-US" sz="3200">
              <a:solidFill>
                <a:schemeClr val="bg1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352299"/>
            <a:ext cx="7887600" cy="108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3200" dirty="0">
                <a:solidFill>
                  <a:schemeClr val="bg1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2. Experience Hardships Together</a:t>
            </a:r>
            <a:endParaRPr lang="ja-JP" altLang="en-US" sz="3200">
              <a:solidFill>
                <a:schemeClr val="bg1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015499"/>
            <a:ext cx="7887600" cy="108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3200" dirty="0">
                <a:solidFill>
                  <a:schemeClr val="bg1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Hiragino Kaku Gothic ProN W6" charset="-128"/>
              </a:rPr>
              <a:t>3. Nurture All for Innovations</a:t>
            </a:r>
            <a:endParaRPr lang="ja-JP" altLang="en-US" sz="3200">
              <a:solidFill>
                <a:schemeClr val="bg1"/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74622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Discussion! (5 min)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1130300" lvl="1" indent="-1116013" algn="ctr">
              <a:lnSpc>
                <a:spcPct val="100000"/>
              </a:lnSpc>
              <a:buNone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What </a:t>
            </a:r>
            <a:r>
              <a:rPr lang="en-US" altLang="ja-JP" sz="4800" dirty="0">
                <a:solidFill>
                  <a:srgbClr val="FF0000"/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blocks/blocked</a:t>
            </a:r>
          </a:p>
          <a:p>
            <a:pPr marL="1130300" lvl="1" indent="-1116013" algn="ctr">
              <a:lnSpc>
                <a:spcPct val="100000"/>
              </a:lnSpc>
              <a:buNone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Test Automation</a:t>
            </a:r>
          </a:p>
          <a:p>
            <a:pPr marL="1130300" lvl="1" indent="-1116013" algn="ctr">
              <a:lnSpc>
                <a:spcPct val="100000"/>
              </a:lnSpc>
              <a:buNone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in your organization?</a:t>
            </a:r>
          </a:p>
        </p:txBody>
      </p:sp>
    </p:spTree>
    <p:extLst>
      <p:ext uri="{BB962C8B-B14F-4D97-AF65-F5344CB8AC3E}">
        <p14:creationId xmlns:p14="http://schemas.microsoft.com/office/powerpoint/2010/main" val="2065970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Points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363538" lvl="1" indent="-363538">
              <a:lnSpc>
                <a:spcPct val="100000"/>
              </a:lnSpc>
            </a:pPr>
            <a:r>
              <a:rPr lang="en-US" altLang="ja-JP" sz="32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Importance of getting supports</a:t>
            </a:r>
          </a:p>
          <a:p>
            <a:pPr marL="363538" lvl="1" indent="-363538">
              <a:lnSpc>
                <a:spcPct val="100000"/>
              </a:lnSpc>
            </a:pPr>
            <a:r>
              <a:rPr lang="en-US" altLang="ja-JP" sz="32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How to get support and understanding</a:t>
            </a:r>
          </a:p>
          <a:p>
            <a:pPr marL="0" lvl="1" indent="0">
              <a:lnSpc>
                <a:spcPct val="100000"/>
              </a:lnSpc>
              <a:buNone/>
            </a:pPr>
            <a:endParaRPr lang="en-US" altLang="ja-JP" sz="3200" dirty="0">
              <a:solidFill>
                <a:schemeClr val="bg1">
                  <a:lumMod val="50000"/>
                </a:schemeClr>
              </a:solidFill>
              <a:latin typeface="Hiragino Kaku Gothic ProN W6" panose="020B0300000000000000" pitchFamily="34" charset="-128"/>
              <a:ea typeface="Hiragino Kaku Gothic ProN W6" panose="020B0300000000000000" pitchFamily="34" charset="-128"/>
              <a:cs typeface="ヒラギノ角ゴ ProN W6"/>
            </a:endParaRPr>
          </a:p>
          <a:p>
            <a:pPr marL="0" lvl="1" indent="0">
              <a:lnSpc>
                <a:spcPct val="100000"/>
              </a:lnSpc>
              <a:buNone/>
            </a:pPr>
            <a:r>
              <a:rPr lang="en-US" altLang="ja-JP" sz="32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from decision-makers and colleagues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ADFD86E-905D-DF48-8B86-FD9205B7FA10}"/>
              </a:ext>
            </a:extLst>
          </p:cNvPr>
          <p:cNvSpPr txBox="1"/>
          <p:nvPr/>
        </p:nvSpPr>
        <p:spPr>
          <a:xfrm>
            <a:off x="3215148" y="5031305"/>
            <a:ext cx="6067118" cy="1194620"/>
          </a:xfrm>
          <a:prstGeom prst="rect">
            <a:avLst/>
          </a:prstGeom>
          <a:solidFill>
            <a:srgbClr val="FFFF00"/>
          </a:solidFill>
          <a:ln w="63500">
            <a:solidFill>
              <a:srgbClr val="FF0000"/>
            </a:solidFill>
          </a:ln>
        </p:spPr>
        <p:txBody>
          <a:bodyPr vert="horz" wrap="square" lIns="91440" tIns="45720" rIns="91440" bIns="45720" rtlCol="0" anchor="ctr" anchorCtr="0">
            <a:noAutofit/>
          </a:bodyPr>
          <a:lstStyle/>
          <a:p>
            <a:pPr marL="534988" indent="-534988" algn="ctr"/>
            <a:r>
              <a:rPr lang="en" altLang="ja-JP" sz="2800" dirty="0">
                <a:solidFill>
                  <a:srgbClr val="0432FF"/>
                </a:solidFill>
                <a:latin typeface="ヒラギノ角ゴ ProN W6"/>
                <a:ea typeface="ヒラギノ角ゴ ProN W6"/>
                <a:cs typeface="ヒラギノ角ゴ ProN W6"/>
              </a:rPr>
              <a:t>critical to proceed with test-related improvement activities</a:t>
            </a:r>
            <a:endParaRPr kumimoji="1" lang="ja-JP" altLang="en-US" sz="2800" dirty="0">
              <a:solidFill>
                <a:srgbClr val="0432F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27317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Two Useful Techniques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928688" lvl="1" indent="-914400">
              <a:lnSpc>
                <a:spcPct val="100000"/>
              </a:lnSpc>
              <a:buFont typeface="+mj-lt"/>
              <a:buAutoNum type="arabicPeriod"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Product Discovery</a:t>
            </a:r>
          </a:p>
          <a:p>
            <a:pPr marL="928688" lvl="1" indent="-914400">
              <a:lnSpc>
                <a:spcPct val="100000"/>
              </a:lnSpc>
              <a:buFont typeface="+mj-lt"/>
              <a:buAutoNum type="arabicPeriod"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Giving Impacts</a:t>
            </a:r>
          </a:p>
        </p:txBody>
      </p:sp>
    </p:spTree>
    <p:extLst>
      <p:ext uri="{BB962C8B-B14F-4D97-AF65-F5344CB8AC3E}">
        <p14:creationId xmlns:p14="http://schemas.microsoft.com/office/powerpoint/2010/main" val="1567467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" altLang="ja-JP" sz="4800" dirty="0">
                <a:latin typeface="ヒラギノ角ゴ ProN W6"/>
                <a:ea typeface="ヒラギノ角ゴ ProN W6"/>
                <a:cs typeface="ヒラギノ角ゴ ProN W6"/>
              </a:rPr>
              <a:t>Product Discovery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/>
          <a:p>
            <a:pPr marL="14287" lvl="1" indent="0">
              <a:lnSpc>
                <a:spcPct val="100000"/>
              </a:lnSpc>
              <a:buNone/>
            </a:pPr>
            <a:r>
              <a:rPr lang="en-US" altLang="ja-JP" sz="4800" dirty="0">
                <a:solidFill>
                  <a:schemeClr val="bg1">
                    <a:lumMod val="50000"/>
                  </a:schemeClr>
                </a:solidFill>
                <a:latin typeface="Hiragino Kaku Gothic ProN W6" panose="020B0300000000000000" pitchFamily="34" charset="-128"/>
                <a:ea typeface="Hiragino Kaku Gothic ProN W6" panose="020B0300000000000000" pitchFamily="34" charset="-128"/>
                <a:cs typeface="ヒラギノ角ゴ ProN W6"/>
              </a:rPr>
              <a:t>to discover real concerns of decision-makers and colleagues</a:t>
            </a:r>
          </a:p>
        </p:txBody>
      </p:sp>
    </p:spTree>
    <p:extLst>
      <p:ext uri="{BB962C8B-B14F-4D97-AF65-F5344CB8AC3E}">
        <p14:creationId xmlns:p14="http://schemas.microsoft.com/office/powerpoint/2010/main" val="42848387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ユーザー設定 6">
      <a:dk1>
        <a:srgbClr val="595959"/>
      </a:dk1>
      <a:lt1>
        <a:srgbClr val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E50012"/>
      </a:accent5>
      <a:accent6>
        <a:srgbClr val="FF7C80"/>
      </a:accent6>
      <a:hlink>
        <a:srgbClr val="0000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rgbClr val="0AC200"/>
        </a:solidFill>
        <a:ln w="63500">
          <a:solidFill>
            <a:srgbClr val="FF0000"/>
          </a:solidFill>
        </a:ln>
      </a:spPr>
      <a:bodyPr vert="horz" lIns="91440" tIns="45720" rIns="91440" bIns="45720" rtlCol="0" anchor="ctr" anchorCtr="0">
        <a:noAutofit/>
      </a:bodyPr>
      <a:lstStyle>
        <a:defPPr marL="534988" indent="-534988" algn="ctr" defTabSz="914400">
          <a:lnSpc>
            <a:spcPct val="100000"/>
          </a:lnSpc>
          <a:spcBef>
            <a:spcPts val="0"/>
          </a:spcBef>
          <a:buNone/>
          <a:defRPr sz="2800" dirty="0" smtClean="0">
            <a:solidFill>
              <a:schemeClr val="tx1">
                <a:lumMod val="50000"/>
              </a:schemeClr>
            </a:solidFill>
            <a:latin typeface="ヒラギノ角ゴ ProN W6"/>
            <a:ea typeface="ヒラギノ角ゴ ProN W6"/>
            <a:cs typeface="ヒラギノ角ゴ ProN W6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EDE04049-9C0B-7A42-88BF-C34543A26365}"/>
    </a:ext>
  </a:extLst>
</a:theme>
</file>

<file path=ppt/theme/theme2.xml><?xml version="1.0" encoding="utf-8"?>
<a:theme xmlns:a="http://schemas.openxmlformats.org/drawingml/2006/main" name="1_Office テーマ">
  <a:themeElements>
    <a:clrScheme name="資料作成用">
      <a:dk1>
        <a:srgbClr val="595959"/>
      </a:dk1>
      <a:lt1>
        <a:sysClr val="window" lastClr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595959"/>
      </a:accent5>
      <a:accent6>
        <a:srgbClr val="FF7C80"/>
      </a:accent6>
      <a:hlink>
        <a:srgbClr val="FFFF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kumimoji="1" sz="4800" dirty="0" smtClean="0">
            <a:solidFill>
              <a:srgbClr val="595959"/>
            </a:solidFill>
            <a:latin typeface="HGPｺﾞｼｯｸE" panose="020B0900000000000000" pitchFamily="50" charset="-128"/>
            <a:ea typeface="HGPｺﾞｼｯｸE" panose="020B0900000000000000" pitchFamily="50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A7687B34-BA34-1C4A-8369-B92120B45902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macテンプレート4_3</Template>
  <TotalTime>4981</TotalTime>
  <Words>397</Words>
  <Application>Microsoft Macintosh PowerPoint</Application>
  <PresentationFormat>画面に合わせる (4:3)</PresentationFormat>
  <Paragraphs>128</Paragraphs>
  <Slides>26</Slides>
  <Notes>26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26</vt:i4>
      </vt:variant>
    </vt:vector>
  </HeadingPairs>
  <TitlesOfParts>
    <vt:vector size="34" baseType="lpstr">
      <vt:lpstr>HGPｺﾞｼｯｸE</vt:lpstr>
      <vt:lpstr>Hiragino Kaku Gothic ProN W6</vt:lpstr>
      <vt:lpstr>ＭＳ Ｐゴシック</vt:lpstr>
      <vt:lpstr>ヒラギノ角ゴ ProN W6</vt:lpstr>
      <vt:lpstr>Arial</vt:lpstr>
      <vt:lpstr>Calibri</vt:lpstr>
      <vt:lpstr>Office テーマ</vt:lpstr>
      <vt:lpstr>1_Office テーマ</vt:lpstr>
      <vt:lpstr>Everything from Scratch  A journey as Software Engineer in Test to improve "Testing"</vt:lpstr>
      <vt:lpstr>What is this session for</vt:lpstr>
      <vt:lpstr>全体像・言いたいこと</vt:lpstr>
      <vt:lpstr>Agenda</vt:lpstr>
      <vt:lpstr>PowerPoint プレゼンテーション</vt:lpstr>
      <vt:lpstr>Discussion! (5 min)</vt:lpstr>
      <vt:lpstr>Points</vt:lpstr>
      <vt:lpstr>Two Useful Techniques</vt:lpstr>
      <vt:lpstr>Product Discovery</vt:lpstr>
      <vt:lpstr>Giving impacts</vt:lpstr>
      <vt:lpstr>Results</vt:lpstr>
      <vt:lpstr>PowerPoint プレゼンテーション</vt:lpstr>
      <vt:lpstr>Discussion! (5 min)</vt:lpstr>
      <vt:lpstr>Points</vt:lpstr>
      <vt:lpstr>One Experience Report</vt:lpstr>
      <vt:lpstr>What Is Karate?</vt:lpstr>
      <vt:lpstr>Explanation of Karate</vt:lpstr>
      <vt:lpstr>Results</vt:lpstr>
      <vt:lpstr>PowerPoint プレゼンテーション</vt:lpstr>
      <vt:lpstr>Discussion! (5 min)</vt:lpstr>
      <vt:lpstr>Points</vt:lpstr>
      <vt:lpstr>Learning Session</vt:lpstr>
      <vt:lpstr>Sebas Report</vt:lpstr>
      <vt:lpstr>Results</vt:lpstr>
      <vt:lpstr>Conclusion</vt:lpstr>
      <vt:lpstr>皆さんに 適した 解決策を 皆さんの 手で！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世界と事例から学ぶ、 プロダクトオーナーの 「素養」としての アジャイルメトリクス</dc:title>
  <dc:creator>伊藤　宏幸</dc:creator>
  <cp:lastModifiedBy>Microsoft Office User</cp:lastModifiedBy>
  <cp:revision>7836</cp:revision>
  <cp:lastPrinted>2019-12-11T06:41:24Z</cp:lastPrinted>
  <dcterms:created xsi:type="dcterms:W3CDTF">2016-11-21T06:16:44Z</dcterms:created>
  <dcterms:modified xsi:type="dcterms:W3CDTF">2020-04-10T06:31:27Z</dcterms:modified>
</cp:coreProperties>
</file>

<file path=docProps/thumbnail.jpeg>
</file>